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d0cf296227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d0cf296227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d0cf296227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d0cf296227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d0cf296227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d0cf296227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d0c887ecc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d0c887ecc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d0c887ecc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d0c887ecc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d0cf296227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d0cf296227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d0cf296227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d0cf296227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d0cf296227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d0cf296227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d0cf296227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d0cf296227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ff1d91571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ff1d91571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ff1fb2671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ff1fb2671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ff1fb2671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ff1fb2671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d0cf296227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d0cf296227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ff1d91571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ff1d91571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ff1d91571c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ff1d91571c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ff1fb2671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ff1fb2671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ff1d91571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ff1d91571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1.png"/><Relationship Id="rId5" Type="http://schemas.openxmlformats.org/officeDocument/2006/relationships/image" Target="../media/image14.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6.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2.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623408" y="922500"/>
            <a:ext cx="8520600" cy="2052600"/>
          </a:xfrm>
          <a:prstGeom prst="rect">
            <a:avLst/>
          </a:prstGeom>
          <a:solidFill>
            <a:schemeClr val="lt1"/>
          </a:solidFill>
        </p:spPr>
        <p:txBody>
          <a:bodyPr anchorCtr="0" anchor="b" bIns="91425" lIns="91425" spcFirstLastPara="1" rIns="91425" wrap="square" tIns="91425">
            <a:normAutofit/>
          </a:bodyPr>
          <a:lstStyle/>
          <a:p>
            <a:pPr indent="0" lvl="0" marL="0" rtl="0" algn="l">
              <a:lnSpc>
                <a:spcPct val="130000"/>
              </a:lnSpc>
              <a:spcBef>
                <a:spcPts val="0"/>
              </a:spcBef>
              <a:spcAft>
                <a:spcPts val="0"/>
              </a:spcAft>
              <a:buNone/>
            </a:pPr>
            <a:r>
              <a:rPr b="1" lang="zh-CN" sz="3600"/>
              <a:t>AI Futures - The Workforce Odyssey</a:t>
            </a:r>
            <a:endParaRPr b="1" sz="4950">
              <a:highlight>
                <a:srgbClr val="FFFFFF"/>
              </a:highlight>
            </a:endParaRPr>
          </a:p>
          <a:p>
            <a:pPr indent="0" lvl="0" marL="0" rtl="0" algn="ctr">
              <a:spcBef>
                <a:spcPts val="0"/>
              </a:spcBef>
              <a:spcAft>
                <a:spcPts val="0"/>
              </a:spcAft>
              <a:buNone/>
            </a:pPr>
            <a:r>
              <a:t/>
            </a:r>
            <a:endParaRPr b="1" sz="2600">
              <a:solidFill>
                <a:schemeClr val="lt2"/>
              </a:solidFill>
            </a:endParaRPr>
          </a:p>
        </p:txBody>
      </p:sp>
      <p:sp>
        <p:nvSpPr>
          <p:cNvPr id="55" name="Google Shape;55;p13"/>
          <p:cNvSpPr txBox="1"/>
          <p:nvPr>
            <p:ph idx="1" type="subTitle"/>
          </p:nvPr>
        </p:nvSpPr>
        <p:spPr>
          <a:xfrm>
            <a:off x="311700" y="2718500"/>
            <a:ext cx="8520600" cy="7926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05"/>
              <a:buNone/>
            </a:pPr>
            <a:r>
              <a:rPr lang="zh-CN" sz="2540"/>
              <a:t>Team 3</a:t>
            </a:r>
            <a:endParaRPr sz="2540"/>
          </a:p>
          <a:p>
            <a:pPr indent="0" lvl="0" marL="0" rtl="0" algn="ctr">
              <a:lnSpc>
                <a:spcPct val="80000"/>
              </a:lnSpc>
              <a:spcBef>
                <a:spcPts val="0"/>
              </a:spcBef>
              <a:spcAft>
                <a:spcPts val="0"/>
              </a:spcAft>
              <a:buSzPts val="605"/>
              <a:buNone/>
            </a:pPr>
            <a:r>
              <a:rPr lang="zh-CN" sz="2540"/>
              <a:t>A</a:t>
            </a:r>
            <a:r>
              <a:rPr lang="zh-CN" sz="2540"/>
              <a:t>pr 30, 2024</a:t>
            </a:r>
            <a:endParaRPr sz="2540"/>
          </a:p>
          <a:p>
            <a:pPr indent="0" lvl="0" marL="0" rtl="0" algn="ctr">
              <a:lnSpc>
                <a:spcPct val="80000"/>
              </a:lnSpc>
              <a:spcBef>
                <a:spcPts val="0"/>
              </a:spcBef>
              <a:spcAft>
                <a:spcPts val="0"/>
              </a:spcAft>
              <a:buSzPts val="605"/>
              <a:buNone/>
            </a:pPr>
            <a:r>
              <a:t/>
            </a:r>
            <a:endParaRPr sz="1540"/>
          </a:p>
        </p:txBody>
      </p:sp>
      <p:pic>
        <p:nvPicPr>
          <p:cNvPr id="56" name="Google Shape;56;p13"/>
          <p:cNvPicPr preferRelativeResize="0"/>
          <p:nvPr/>
        </p:nvPicPr>
        <p:blipFill>
          <a:blip r:embed="rId3">
            <a:alphaModFix/>
          </a:blip>
          <a:stretch>
            <a:fillRect/>
          </a:stretch>
        </p:blipFill>
        <p:spPr>
          <a:xfrm>
            <a:off x="6216500" y="2523602"/>
            <a:ext cx="2379000" cy="2379000"/>
          </a:xfrm>
          <a:prstGeom prst="ellips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311700" y="445025"/>
            <a:ext cx="85206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3000"/>
              <a:t>Corporation</a:t>
            </a:r>
            <a:r>
              <a:rPr lang="zh-CN"/>
              <a:t>- Statechart</a:t>
            </a:r>
            <a:endParaRPr/>
          </a:p>
          <a:p>
            <a:pPr indent="0" lvl="0" marL="0" rtl="0" algn="l">
              <a:spcBef>
                <a:spcPts val="0"/>
              </a:spcBef>
              <a:spcAft>
                <a:spcPts val="0"/>
              </a:spcAft>
              <a:buSzPts val="990"/>
              <a:buNone/>
            </a:pPr>
            <a:r>
              <a:rPr lang="zh-CN" sz="3000"/>
              <a:t> </a:t>
            </a:r>
            <a:endParaRPr sz="3000"/>
          </a:p>
        </p:txBody>
      </p:sp>
      <p:pic>
        <p:nvPicPr>
          <p:cNvPr id="144" name="Google Shape;144;p22"/>
          <p:cNvPicPr preferRelativeResize="0"/>
          <p:nvPr/>
        </p:nvPicPr>
        <p:blipFill>
          <a:blip r:embed="rId3">
            <a:alphaModFix/>
          </a:blip>
          <a:stretch>
            <a:fillRect/>
          </a:stretch>
        </p:blipFill>
        <p:spPr>
          <a:xfrm>
            <a:off x="1542425" y="1017725"/>
            <a:ext cx="5600375" cy="40869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3000"/>
              <a:t>Corporation</a:t>
            </a:r>
            <a:r>
              <a:rPr lang="zh-CN"/>
              <a:t>- Causal Loop</a:t>
            </a:r>
            <a:endParaRPr/>
          </a:p>
          <a:p>
            <a:pPr indent="0" lvl="0" marL="0" rtl="0" algn="l">
              <a:spcBef>
                <a:spcPts val="0"/>
              </a:spcBef>
              <a:spcAft>
                <a:spcPts val="0"/>
              </a:spcAft>
              <a:buSzPts val="990"/>
              <a:buNone/>
            </a:pPr>
            <a:r>
              <a:rPr lang="zh-CN" sz="3000"/>
              <a:t> </a:t>
            </a:r>
            <a:endParaRPr sz="3000"/>
          </a:p>
        </p:txBody>
      </p:sp>
      <p:pic>
        <p:nvPicPr>
          <p:cNvPr id="150" name="Google Shape;150;p23"/>
          <p:cNvPicPr preferRelativeResize="0"/>
          <p:nvPr/>
        </p:nvPicPr>
        <p:blipFill>
          <a:blip r:embed="rId3">
            <a:alphaModFix/>
          </a:blip>
          <a:stretch>
            <a:fillRect/>
          </a:stretch>
        </p:blipFill>
        <p:spPr>
          <a:xfrm>
            <a:off x="261975" y="1131250"/>
            <a:ext cx="5122881" cy="3820976"/>
          </a:xfrm>
          <a:prstGeom prst="rect">
            <a:avLst/>
          </a:prstGeom>
          <a:noFill/>
          <a:ln>
            <a:noFill/>
          </a:ln>
        </p:spPr>
      </p:pic>
      <p:sp>
        <p:nvSpPr>
          <p:cNvPr id="151" name="Google Shape;151;p23"/>
          <p:cNvSpPr txBox="1"/>
          <p:nvPr/>
        </p:nvSpPr>
        <p:spPr>
          <a:xfrm>
            <a:off x="5716350" y="445025"/>
            <a:ext cx="3000000" cy="4507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600"/>
              </a:spcBef>
              <a:spcAft>
                <a:spcPts val="0"/>
              </a:spcAft>
              <a:buNone/>
            </a:pPr>
            <a:r>
              <a:rPr b="1" lang="zh-CN" sz="1100">
                <a:solidFill>
                  <a:schemeClr val="dk1"/>
                </a:solidFill>
                <a:latin typeface="Calibri"/>
                <a:ea typeface="Calibri"/>
                <a:cs typeface="Calibri"/>
                <a:sym typeface="Calibri"/>
              </a:rPr>
              <a:t>Parameters</a:t>
            </a:r>
            <a:endParaRPr b="1" sz="1300">
              <a:solidFill>
                <a:schemeClr val="dk1"/>
              </a:solidFill>
              <a:latin typeface="Calibri"/>
              <a:ea typeface="Calibri"/>
              <a:cs typeface="Calibri"/>
              <a:sym typeface="Calibri"/>
            </a:endParaRPr>
          </a:p>
          <a:p>
            <a:pPr indent="-298450" lvl="0" marL="457200" rtl="0" algn="l">
              <a:lnSpc>
                <a:spcPct val="115000"/>
              </a:lnSpc>
              <a:spcBef>
                <a:spcPts val="500"/>
              </a:spcBef>
              <a:spcAft>
                <a:spcPts val="0"/>
              </a:spcAft>
              <a:buClr>
                <a:schemeClr val="dk1"/>
              </a:buClr>
              <a:buSzPts val="1100"/>
              <a:buFont typeface="Calibri"/>
              <a:buAutoNum type="arabicPeriod"/>
            </a:pPr>
            <a:r>
              <a:rPr b="1" lang="zh-CN" sz="1100">
                <a:solidFill>
                  <a:schemeClr val="dk1"/>
                </a:solidFill>
                <a:latin typeface="Calibri"/>
                <a:ea typeface="Calibri"/>
                <a:cs typeface="Calibri"/>
                <a:sym typeface="Calibri"/>
              </a:rPr>
              <a:t>Carrying Capacity: In system dynamics, this refers to the maximum load that a system can sustain indefinitely. Because of this, the change of the efficiency of the company will be nonlinear and the efficiency will not grow permanently.</a:t>
            </a:r>
            <a:endParaRPr b="1" sz="11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Font typeface="Calibri"/>
              <a:buAutoNum type="arabicPeriod"/>
            </a:pPr>
            <a:r>
              <a:rPr b="1" lang="zh-CN" sz="1100">
                <a:solidFill>
                  <a:schemeClr val="dk1"/>
                </a:solidFill>
                <a:latin typeface="Calibri"/>
                <a:ea typeface="Calibri"/>
                <a:cs typeface="Calibri"/>
                <a:sym typeface="Calibri"/>
              </a:rPr>
              <a:t>GV_AI_Policy（GV): This refers to government policies or regulatory measures related to AI, which may affect the company's AI risk. If the value of the AI policy is higher, that means the regulatory system will be more relaxed, so the risk will be higher.</a:t>
            </a:r>
            <a:endParaRPr b="1" sz="11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Font typeface="Calibri"/>
              <a:buAutoNum type="arabicPeriod"/>
            </a:pPr>
            <a:r>
              <a:rPr b="1" lang="zh-CN" sz="1100">
                <a:solidFill>
                  <a:schemeClr val="dk1"/>
                </a:solidFill>
                <a:latin typeface="Calibri"/>
                <a:ea typeface="Calibri"/>
                <a:cs typeface="Calibri"/>
                <a:sym typeface="Calibri"/>
              </a:rPr>
              <a:t>Cognitive Percentage(Worker): Will affect the value of the  initial  Efficiency</a:t>
            </a:r>
            <a:endParaRPr b="1" sz="11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Font typeface="Calibri"/>
              <a:buAutoNum type="arabicPeriod"/>
            </a:pPr>
            <a:r>
              <a:rPr b="1" lang="zh-CN" sz="1100">
                <a:solidFill>
                  <a:schemeClr val="dk1"/>
                </a:solidFill>
                <a:latin typeface="Calibri"/>
                <a:ea typeface="Calibri"/>
                <a:cs typeface="Calibri"/>
                <a:sym typeface="Calibri"/>
              </a:rPr>
              <a:t>Creative Percentage(Worker): Will affect the value of the  initial  Efficiency</a:t>
            </a:r>
            <a:endParaRPr b="1" sz="11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Font typeface="Calibri"/>
              <a:buAutoNum type="arabicPeriod"/>
            </a:pPr>
            <a:r>
              <a:rPr b="1" lang="zh-CN" sz="1100">
                <a:solidFill>
                  <a:schemeClr val="dk1"/>
                </a:solidFill>
                <a:latin typeface="Calibri"/>
                <a:ea typeface="Calibri"/>
                <a:cs typeface="Calibri"/>
                <a:sym typeface="Calibri"/>
              </a:rPr>
              <a:t>Initial Efficiency: The initial Efficiency of the company has linear relationship with the : Cognitive Percentage(Worker) and Creative Percentage(Worker) </a:t>
            </a:r>
            <a:endParaRPr b="1" sz="11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3000"/>
              <a:t>Corporation</a:t>
            </a:r>
            <a:r>
              <a:rPr lang="zh-CN"/>
              <a:t>- </a:t>
            </a:r>
            <a:r>
              <a:rPr lang="zh-CN" sz="3000"/>
              <a:t>Conclusion</a:t>
            </a:r>
            <a:endParaRPr sz="3000"/>
          </a:p>
          <a:p>
            <a:pPr indent="0" lvl="0" marL="0" rtl="0" algn="l">
              <a:spcBef>
                <a:spcPts val="0"/>
              </a:spcBef>
              <a:spcAft>
                <a:spcPts val="0"/>
              </a:spcAft>
              <a:buNone/>
            </a:pPr>
            <a:r>
              <a:t/>
            </a:r>
            <a:endParaRPr/>
          </a:p>
          <a:p>
            <a:pPr indent="0" lvl="0" marL="0" rtl="0" algn="l">
              <a:spcBef>
                <a:spcPts val="0"/>
              </a:spcBef>
              <a:spcAft>
                <a:spcPts val="0"/>
              </a:spcAft>
              <a:buSzPts val="990"/>
              <a:buNone/>
            </a:pPr>
            <a:r>
              <a:rPr lang="zh-CN" sz="3000"/>
              <a:t> </a:t>
            </a:r>
            <a:endParaRPr sz="3000"/>
          </a:p>
        </p:txBody>
      </p:sp>
      <p:sp>
        <p:nvSpPr>
          <p:cNvPr id="157" name="Google Shape;157;p24"/>
          <p:cNvSpPr txBox="1"/>
          <p:nvPr/>
        </p:nvSpPr>
        <p:spPr>
          <a:xfrm>
            <a:off x="2536225" y="950775"/>
            <a:ext cx="6441300" cy="15354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AutoNum type="arabicPeriod"/>
            </a:pPr>
            <a:r>
              <a:rPr b="1" lang="zh-CN" sz="1300">
                <a:solidFill>
                  <a:schemeClr val="dk1"/>
                </a:solidFill>
              </a:rPr>
              <a:t>With the growth of the AI augumentation, the risk of AI will also grow.</a:t>
            </a:r>
            <a:endParaRPr b="1" sz="1300">
              <a:solidFill>
                <a:schemeClr val="dk1"/>
              </a:solidFill>
            </a:endParaRPr>
          </a:p>
          <a:p>
            <a:pPr indent="-311150" lvl="0" marL="457200" rtl="0" algn="l">
              <a:lnSpc>
                <a:spcPct val="115000"/>
              </a:lnSpc>
              <a:spcBef>
                <a:spcPts val="0"/>
              </a:spcBef>
              <a:spcAft>
                <a:spcPts val="0"/>
              </a:spcAft>
              <a:buClr>
                <a:schemeClr val="dk1"/>
              </a:buClr>
              <a:buSzPts val="1300"/>
              <a:buAutoNum type="arabicPeriod"/>
            </a:pPr>
            <a:r>
              <a:rPr b="1" lang="zh-CN" sz="1300">
                <a:solidFill>
                  <a:schemeClr val="dk1"/>
                </a:solidFill>
              </a:rPr>
              <a:t>Company can not grow </a:t>
            </a:r>
            <a:r>
              <a:rPr b="1" lang="zh-CN" sz="1300">
                <a:solidFill>
                  <a:schemeClr val="dk1"/>
                </a:solidFill>
              </a:rPr>
              <a:t>permanently, if it reaches it EfficiencyRelativeToCarryingCapacity, the efficiency can not grow any more, and the AI augmentation will decrease.</a:t>
            </a:r>
            <a:endParaRPr b="1" sz="1300">
              <a:solidFill>
                <a:schemeClr val="dk1"/>
              </a:solidFill>
            </a:endParaRPr>
          </a:p>
          <a:p>
            <a:pPr indent="-311150" lvl="0" marL="457200" rtl="0" algn="l">
              <a:lnSpc>
                <a:spcPct val="115000"/>
              </a:lnSpc>
              <a:spcBef>
                <a:spcPts val="0"/>
              </a:spcBef>
              <a:spcAft>
                <a:spcPts val="0"/>
              </a:spcAft>
              <a:buClr>
                <a:schemeClr val="dk1"/>
              </a:buClr>
              <a:buSzPts val="1300"/>
              <a:buAutoNum type="arabicPeriod"/>
            </a:pPr>
            <a:r>
              <a:rPr b="1" lang="zh-CN" sz="1300">
                <a:solidFill>
                  <a:schemeClr val="dk1"/>
                </a:solidFill>
              </a:rPr>
              <a:t>Here, our GV policy is positive when it is loose, so the risk of AI in </a:t>
            </a:r>
            <a:r>
              <a:rPr b="1" lang="zh-CN" sz="1300">
                <a:solidFill>
                  <a:schemeClr val="dk1"/>
                </a:solidFill>
              </a:rPr>
              <a:t>the company will also grow.</a:t>
            </a:r>
            <a:r>
              <a:rPr b="1" lang="zh-CN" sz="1300">
                <a:solidFill>
                  <a:schemeClr val="dk1"/>
                </a:solidFill>
              </a:rPr>
              <a:t> </a:t>
            </a:r>
            <a:endParaRPr b="1" sz="1300">
              <a:solidFill>
                <a:schemeClr val="dk1"/>
              </a:solidFill>
            </a:endParaRPr>
          </a:p>
        </p:txBody>
      </p:sp>
      <p:pic>
        <p:nvPicPr>
          <p:cNvPr id="158" name="Google Shape;158;p24"/>
          <p:cNvPicPr preferRelativeResize="0"/>
          <p:nvPr/>
        </p:nvPicPr>
        <p:blipFill>
          <a:blip r:embed="rId3">
            <a:alphaModFix/>
          </a:blip>
          <a:stretch>
            <a:fillRect/>
          </a:stretch>
        </p:blipFill>
        <p:spPr>
          <a:xfrm>
            <a:off x="0" y="2486178"/>
            <a:ext cx="9143999" cy="265889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Government</a:t>
            </a:r>
            <a:endParaRPr/>
          </a:p>
        </p:txBody>
      </p:sp>
      <p:sp>
        <p:nvSpPr>
          <p:cNvPr id="164" name="Google Shape;16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zh-CN">
                <a:solidFill>
                  <a:schemeClr val="dk1"/>
                </a:solidFill>
              </a:rPr>
              <a:t>Parameter:</a:t>
            </a:r>
            <a:endParaRPr>
              <a:solidFill>
                <a:schemeClr val="dk1"/>
              </a:solidFill>
            </a:endParaRPr>
          </a:p>
          <a:p>
            <a:pPr indent="-342900" lvl="0" marL="457200" rtl="0" algn="l">
              <a:spcBef>
                <a:spcPts val="1200"/>
              </a:spcBef>
              <a:spcAft>
                <a:spcPts val="0"/>
              </a:spcAft>
              <a:buClr>
                <a:schemeClr val="dk1"/>
              </a:buClr>
              <a:buSzPts val="1800"/>
              <a:buChar char="●"/>
            </a:pPr>
            <a:r>
              <a:rPr lang="zh-CN">
                <a:solidFill>
                  <a:schemeClr val="dk1"/>
                </a:solidFill>
              </a:rPr>
              <a:t>Tax Rate</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Public Opinion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Policy on AI</a:t>
            </a:r>
            <a:endParaRPr>
              <a:solidFill>
                <a:schemeClr val="dk1"/>
              </a:solidFill>
            </a:endParaRPr>
          </a:p>
          <a:p>
            <a:pPr indent="0" lvl="0" marL="0" rtl="0" algn="l">
              <a:spcBef>
                <a:spcPts val="1200"/>
              </a:spcBef>
              <a:spcAft>
                <a:spcPts val="0"/>
              </a:spcAft>
              <a:buNone/>
            </a:pPr>
            <a:r>
              <a:rPr lang="zh-CN">
                <a:solidFill>
                  <a:schemeClr val="dk1"/>
                </a:solidFill>
              </a:rPr>
              <a:t>Variables:</a:t>
            </a:r>
            <a:endParaRPr>
              <a:solidFill>
                <a:schemeClr val="dk1"/>
              </a:solidFill>
            </a:endParaRPr>
          </a:p>
          <a:p>
            <a:pPr indent="-342900" lvl="0" marL="457200" rtl="0" algn="l">
              <a:spcBef>
                <a:spcPts val="1200"/>
              </a:spcBef>
              <a:spcAft>
                <a:spcPts val="0"/>
              </a:spcAft>
              <a:buClr>
                <a:schemeClr val="dk1"/>
              </a:buClr>
              <a:buSzPts val="1800"/>
              <a:buChar char="●"/>
            </a:pPr>
            <a:r>
              <a:rPr lang="zh-CN">
                <a:solidFill>
                  <a:schemeClr val="dk1"/>
                </a:solidFill>
              </a:rPr>
              <a:t>laissezCount</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regulatoryCount</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promotingCount</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enforcingCount</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reviewCount</a:t>
            </a:r>
            <a:endParaRPr>
              <a:solidFill>
                <a:schemeClr val="dk1"/>
              </a:solidFill>
            </a:endParaRPr>
          </a:p>
        </p:txBody>
      </p:sp>
      <p:pic>
        <p:nvPicPr>
          <p:cNvPr id="165" name="Google Shape;165;p25"/>
          <p:cNvPicPr preferRelativeResize="0"/>
          <p:nvPr/>
        </p:nvPicPr>
        <p:blipFill>
          <a:blip r:embed="rId3">
            <a:alphaModFix/>
          </a:blip>
          <a:stretch>
            <a:fillRect/>
          </a:stretch>
        </p:blipFill>
        <p:spPr>
          <a:xfrm>
            <a:off x="2641025" y="1152475"/>
            <a:ext cx="6126100" cy="3155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Government - Statechart</a:t>
            </a:r>
            <a:endParaRPr/>
          </a:p>
        </p:txBody>
      </p:sp>
      <p:pic>
        <p:nvPicPr>
          <p:cNvPr id="171" name="Google Shape;171;p26"/>
          <p:cNvPicPr preferRelativeResize="0"/>
          <p:nvPr/>
        </p:nvPicPr>
        <p:blipFill>
          <a:blip r:embed="rId3">
            <a:alphaModFix/>
          </a:blip>
          <a:stretch>
            <a:fillRect/>
          </a:stretch>
        </p:blipFill>
        <p:spPr>
          <a:xfrm>
            <a:off x="715275" y="1059224"/>
            <a:ext cx="7713449" cy="3602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Government - Conclusion</a:t>
            </a:r>
            <a:endParaRPr/>
          </a:p>
        </p:txBody>
      </p:sp>
      <p:sp>
        <p:nvSpPr>
          <p:cNvPr id="177" name="Google Shape;177;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Char char="-"/>
            </a:pPr>
            <a:r>
              <a:rPr lang="zh-CN" sz="2000">
                <a:solidFill>
                  <a:schemeClr val="dk1"/>
                </a:solidFill>
              </a:rPr>
              <a:t>Government intervention is crucial in balancing AI innovation with societal safeguards, ensuring ethical standards and public welfare are maintained.</a:t>
            </a:r>
            <a:endParaRPr sz="2000">
              <a:solidFill>
                <a:schemeClr val="dk1"/>
              </a:solidFill>
            </a:endParaRPr>
          </a:p>
          <a:p>
            <a:pPr indent="-355600" lvl="0" marL="457200" rtl="0" algn="l">
              <a:spcBef>
                <a:spcPts val="0"/>
              </a:spcBef>
              <a:spcAft>
                <a:spcPts val="0"/>
              </a:spcAft>
              <a:buClr>
                <a:schemeClr val="dk1"/>
              </a:buClr>
              <a:buSzPts val="2000"/>
              <a:buChar char="-"/>
            </a:pPr>
            <a:r>
              <a:rPr lang="zh-CN" sz="2000">
                <a:solidFill>
                  <a:schemeClr val="dk1"/>
                </a:solidFill>
              </a:rPr>
              <a:t>Proactive government policies, such as reskilling initiatives and regulation, effectively mitigate AI-induced job displacements and foster economic stability.</a:t>
            </a:r>
            <a:endParaRPr sz="2000">
              <a:solidFill>
                <a:schemeClr val="dk1"/>
              </a:solidFill>
            </a:endParaRPr>
          </a:p>
          <a:p>
            <a:pPr indent="-355600" lvl="0" marL="457200" rtl="0" algn="l">
              <a:spcBef>
                <a:spcPts val="0"/>
              </a:spcBef>
              <a:spcAft>
                <a:spcPts val="0"/>
              </a:spcAft>
              <a:buClr>
                <a:schemeClr val="dk1"/>
              </a:buClr>
              <a:buSzPts val="2000"/>
              <a:buChar char="-"/>
            </a:pPr>
            <a:r>
              <a:rPr lang="zh-CN" sz="2000">
                <a:solidFill>
                  <a:schemeClr val="dk1"/>
                </a:solidFill>
              </a:rPr>
              <a:t>Dynamic government response to public opinion and economic conditions optimizes the integration of AI, enhancing both corporate competitiveness and workforce adaptability.</a:t>
            </a:r>
            <a:endParaRPr sz="2000">
              <a:solidFill>
                <a:schemeClr val="dk1"/>
              </a:solidFill>
            </a:endParaRPr>
          </a:p>
          <a:p>
            <a:pPr indent="0" lvl="0" marL="0" rtl="0" algn="l">
              <a:spcBef>
                <a:spcPts val="1200"/>
              </a:spcBef>
              <a:spcAft>
                <a:spcPts val="1200"/>
              </a:spcAft>
              <a:buNone/>
            </a:pPr>
            <a:r>
              <a:t/>
            </a:r>
            <a:endParaRPr sz="2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Final C</a:t>
            </a:r>
            <a:r>
              <a:rPr lang="zh-CN"/>
              <a:t>onclusion </a:t>
            </a:r>
            <a:endParaRPr/>
          </a:p>
        </p:txBody>
      </p:sp>
      <p:sp>
        <p:nvSpPr>
          <p:cNvPr id="183" name="Google Shape;183;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AutoNum type="arabicPeriod"/>
            </a:pPr>
            <a:r>
              <a:rPr lang="zh-CN" sz="2000">
                <a:solidFill>
                  <a:schemeClr val="dk1"/>
                </a:solidFill>
              </a:rPr>
              <a:t>Collaborative strategies across workers, corporations, and governments are essential to harness AI benefits while minimizing its risks.</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zh-CN" sz="2000">
                <a:solidFill>
                  <a:schemeClr val="dk1"/>
                </a:solidFill>
              </a:rPr>
              <a:t>Support for workforce adaptability, responsible corporate innovation, and thoughtful government regulation is crucial for sustainable economic growth.</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zh-CN" sz="2000">
                <a:solidFill>
                  <a:schemeClr val="dk1"/>
                </a:solidFill>
              </a:rPr>
              <a:t>The simulation provides actionable insights into managing AI's impact, guiding stakeholders to prepare for a balanced AI-augmented future.</a:t>
            </a:r>
            <a:endParaRPr sz="2000">
              <a:solidFill>
                <a:schemeClr val="dk1"/>
              </a:solidFill>
            </a:endParaRPr>
          </a:p>
          <a:p>
            <a:pPr indent="0" lvl="0" marL="0" rtl="0" algn="l">
              <a:spcBef>
                <a:spcPts val="1200"/>
              </a:spcBef>
              <a:spcAft>
                <a:spcPts val="1200"/>
              </a:spcAft>
              <a:buNone/>
            </a:pPr>
            <a:r>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zh-CN" sz="2750"/>
              <a:t>Summary</a:t>
            </a:r>
            <a:endParaRPr sz="2750"/>
          </a:p>
          <a:p>
            <a:pPr indent="0" lvl="0" marL="0" rtl="0" algn="l">
              <a:spcBef>
                <a:spcPts val="1200"/>
              </a:spcBef>
              <a:spcAft>
                <a:spcPts val="0"/>
              </a:spcAft>
              <a:buNone/>
            </a:pPr>
            <a:r>
              <a:t/>
            </a:r>
            <a:endParaRPr/>
          </a:p>
        </p:txBody>
      </p:sp>
      <p:sp>
        <p:nvSpPr>
          <p:cNvPr id="189" name="Google Shape;18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Char char="●"/>
            </a:pPr>
            <a:r>
              <a:rPr lang="zh-CN" sz="2000">
                <a:solidFill>
                  <a:schemeClr val="dk1"/>
                </a:solidFill>
              </a:rPr>
              <a:t>"AI Futures: The Workforce Odyssey" simulation explores the complex interplay between AI, workers, corporations, and government, highlighting the nuanced impacts of AI on the workforce.</a:t>
            </a:r>
            <a:endParaRPr sz="2000">
              <a:solidFill>
                <a:schemeClr val="dk1"/>
              </a:solidFill>
            </a:endParaRPr>
          </a:p>
          <a:p>
            <a:pPr indent="-355600" lvl="0" marL="457200" rtl="0" algn="l">
              <a:spcBef>
                <a:spcPts val="0"/>
              </a:spcBef>
              <a:spcAft>
                <a:spcPts val="0"/>
              </a:spcAft>
              <a:buClr>
                <a:schemeClr val="dk1"/>
              </a:buClr>
              <a:buSzPts val="2000"/>
              <a:buChar char="●"/>
            </a:pPr>
            <a:r>
              <a:rPr lang="zh-CN" sz="2000">
                <a:solidFill>
                  <a:schemeClr val="dk1"/>
                </a:solidFill>
              </a:rPr>
              <a:t>The simulation reveals the importance of collaborative strategies for workforce reskilling, ethical corporate innovation, control AI risk, and adaptive government policies in managing AI's integration.</a:t>
            </a:r>
            <a:endParaRPr sz="2000">
              <a:solidFill>
                <a:schemeClr val="dk1"/>
              </a:solidFill>
            </a:endParaRPr>
          </a:p>
          <a:p>
            <a:pPr indent="-355600" lvl="0" marL="457200" rtl="0" algn="l">
              <a:spcBef>
                <a:spcPts val="0"/>
              </a:spcBef>
              <a:spcAft>
                <a:spcPts val="0"/>
              </a:spcAft>
              <a:buClr>
                <a:schemeClr val="dk1"/>
              </a:buClr>
              <a:buSzPts val="2000"/>
              <a:buChar char="●"/>
            </a:pPr>
            <a:r>
              <a:rPr lang="zh-CN" sz="2000">
                <a:solidFill>
                  <a:schemeClr val="dk1"/>
                </a:solidFill>
              </a:rPr>
              <a:t>It serves as a strategic tool for stakeholders to understand and navigate the challenges and opportunities presented by AI in the labor market.</a:t>
            </a:r>
            <a:endParaRPr sz="20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idx="1" type="body"/>
          </p:nvPr>
        </p:nvSpPr>
        <p:spPr>
          <a:xfrm>
            <a:off x="311700" y="358650"/>
            <a:ext cx="8520600" cy="421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500"/>
          </a:p>
          <a:p>
            <a:pPr indent="0" lvl="0" marL="0" rtl="0" algn="l">
              <a:spcBef>
                <a:spcPts val="1200"/>
              </a:spcBef>
              <a:spcAft>
                <a:spcPts val="0"/>
              </a:spcAft>
              <a:buNone/>
            </a:pPr>
            <a:r>
              <a:t/>
            </a:r>
            <a:endParaRPr sz="2500"/>
          </a:p>
          <a:p>
            <a:pPr indent="0" lvl="0" marL="0" rtl="0" algn="l">
              <a:spcBef>
                <a:spcPts val="1200"/>
              </a:spcBef>
              <a:spcAft>
                <a:spcPts val="0"/>
              </a:spcAft>
              <a:buNone/>
            </a:pPr>
            <a:r>
              <a:t/>
            </a:r>
            <a:endParaRPr sz="2500"/>
          </a:p>
          <a:p>
            <a:pPr indent="0" lvl="0" marL="0" rtl="0" algn="l">
              <a:spcBef>
                <a:spcPts val="1200"/>
              </a:spcBef>
              <a:spcAft>
                <a:spcPts val="1200"/>
              </a:spcAft>
              <a:buNone/>
            </a:pPr>
            <a:r>
              <a:rPr lang="zh-CN" sz="5200">
                <a:solidFill>
                  <a:schemeClr val="dk1"/>
                </a:solidFill>
              </a:rPr>
              <a:t>              </a:t>
            </a:r>
            <a:r>
              <a:rPr lang="zh-CN" sz="5200">
                <a:solidFill>
                  <a:schemeClr val="dk1"/>
                </a:solidFill>
              </a:rPr>
              <a:t>Thank You</a:t>
            </a:r>
            <a:endParaRPr sz="52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blip>
          <a:srcRect b="0" l="8203" r="23490" t="0"/>
          <a:stretch/>
        </p:blipFill>
        <p:spPr>
          <a:xfrm>
            <a:off x="311700" y="1350500"/>
            <a:ext cx="1850400" cy="1804800"/>
          </a:xfrm>
          <a:prstGeom prst="ellipse">
            <a:avLst/>
          </a:prstGeom>
          <a:noFill/>
          <a:ln>
            <a:noFill/>
          </a:ln>
        </p:spPr>
      </p:pic>
      <p:sp>
        <p:nvSpPr>
          <p:cNvPr id="62" name="Google Shape;62;p14"/>
          <p:cNvSpPr txBox="1"/>
          <p:nvPr/>
        </p:nvSpPr>
        <p:spPr>
          <a:xfrm>
            <a:off x="311700" y="2958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3020">
                <a:solidFill>
                  <a:srgbClr val="FFFFFF"/>
                </a:solidFill>
              </a:rPr>
              <a:t>Team</a:t>
            </a:r>
            <a:endParaRPr b="1" sz="3020">
              <a:solidFill>
                <a:srgbClr val="FFFFFF"/>
              </a:solidFill>
            </a:endParaRPr>
          </a:p>
        </p:txBody>
      </p:sp>
      <p:sp>
        <p:nvSpPr>
          <p:cNvPr id="63" name="Google Shape;63;p14"/>
          <p:cNvSpPr txBox="1"/>
          <p:nvPr/>
        </p:nvSpPr>
        <p:spPr>
          <a:xfrm>
            <a:off x="5920675" y="3332275"/>
            <a:ext cx="3007500" cy="879600"/>
          </a:xfrm>
          <a:prstGeom prst="rect">
            <a:avLst/>
          </a:prstGeom>
          <a:noFill/>
          <a:ln>
            <a:noFill/>
          </a:ln>
        </p:spPr>
        <p:txBody>
          <a:bodyPr anchorCtr="0" anchor="t" bIns="91425" lIns="91425" spcFirstLastPara="1" rIns="91425" wrap="square" tIns="91425">
            <a:noAutofit/>
          </a:bodyPr>
          <a:lstStyle/>
          <a:p>
            <a:pPr indent="0" lvl="0" marL="457200" rtl="0" algn="ctr">
              <a:lnSpc>
                <a:spcPct val="115000"/>
              </a:lnSpc>
              <a:spcBef>
                <a:spcPts val="0"/>
              </a:spcBef>
              <a:spcAft>
                <a:spcPts val="0"/>
              </a:spcAft>
              <a:buNone/>
            </a:pPr>
            <a:r>
              <a:t/>
            </a:r>
            <a:endParaRPr b="1" sz="2400">
              <a:solidFill>
                <a:srgbClr val="FFFFFF"/>
              </a:solidFill>
            </a:endParaRPr>
          </a:p>
        </p:txBody>
      </p:sp>
      <p:sp>
        <p:nvSpPr>
          <p:cNvPr id="64" name="Google Shape;64;p14"/>
          <p:cNvSpPr txBox="1"/>
          <p:nvPr/>
        </p:nvSpPr>
        <p:spPr>
          <a:xfrm>
            <a:off x="-247225" y="3332275"/>
            <a:ext cx="2694300" cy="5541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None/>
            </a:pPr>
            <a:r>
              <a:rPr lang="zh-CN" sz="2400">
                <a:solidFill>
                  <a:srgbClr val="FFFFFF"/>
                </a:solidFill>
              </a:rPr>
              <a:t>Yixin Zhang</a:t>
            </a:r>
            <a:endParaRPr b="1" sz="2400">
              <a:solidFill>
                <a:srgbClr val="FFFFFF"/>
              </a:solidFill>
            </a:endParaRPr>
          </a:p>
        </p:txBody>
      </p:sp>
      <p:sp>
        <p:nvSpPr>
          <p:cNvPr id="65" name="Google Shape;65;p14"/>
          <p:cNvSpPr txBox="1"/>
          <p:nvPr/>
        </p:nvSpPr>
        <p:spPr>
          <a:xfrm>
            <a:off x="4078875" y="3332275"/>
            <a:ext cx="2694300" cy="55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b="1" sz="2400">
              <a:solidFill>
                <a:srgbClr val="FFFFFF"/>
              </a:solidFill>
            </a:endParaRPr>
          </a:p>
        </p:txBody>
      </p:sp>
      <p:sp>
        <p:nvSpPr>
          <p:cNvPr id="66" name="Google Shape;66;p14"/>
          <p:cNvSpPr txBox="1"/>
          <p:nvPr/>
        </p:nvSpPr>
        <p:spPr>
          <a:xfrm>
            <a:off x="2045250" y="3332275"/>
            <a:ext cx="2358300" cy="879600"/>
          </a:xfrm>
          <a:prstGeom prst="rect">
            <a:avLst/>
          </a:prstGeom>
          <a:noFill/>
          <a:ln>
            <a:noFill/>
          </a:ln>
        </p:spPr>
        <p:txBody>
          <a:bodyPr anchorCtr="0" anchor="t" bIns="91425" lIns="91425" spcFirstLastPara="1" rIns="91425" wrap="square" tIns="91425">
            <a:noAutofit/>
          </a:bodyPr>
          <a:lstStyle/>
          <a:p>
            <a:pPr indent="0" lvl="0" marL="457200" rtl="0" algn="ctr">
              <a:lnSpc>
                <a:spcPct val="115000"/>
              </a:lnSpc>
              <a:spcBef>
                <a:spcPts val="0"/>
              </a:spcBef>
              <a:spcAft>
                <a:spcPts val="0"/>
              </a:spcAft>
              <a:buNone/>
            </a:pPr>
            <a:r>
              <a:t/>
            </a:r>
            <a:endParaRPr b="1" sz="2400">
              <a:solidFill>
                <a:srgbClr val="FFFFFF"/>
              </a:solidFill>
            </a:endParaRPr>
          </a:p>
        </p:txBody>
      </p:sp>
      <p:pic>
        <p:nvPicPr>
          <p:cNvPr id="67" name="Google Shape;67;p14"/>
          <p:cNvPicPr preferRelativeResize="0"/>
          <p:nvPr/>
        </p:nvPicPr>
        <p:blipFill>
          <a:blip r:embed="rId4">
            <a:alphaModFix/>
          </a:blip>
          <a:stretch>
            <a:fillRect/>
          </a:stretch>
        </p:blipFill>
        <p:spPr>
          <a:xfrm>
            <a:off x="2640900" y="1350500"/>
            <a:ext cx="1736700" cy="1804800"/>
          </a:xfrm>
          <a:prstGeom prst="ellipse">
            <a:avLst/>
          </a:prstGeom>
          <a:noFill/>
          <a:ln>
            <a:noFill/>
          </a:ln>
        </p:spPr>
      </p:pic>
      <p:sp>
        <p:nvSpPr>
          <p:cNvPr id="68" name="Google Shape;68;p14"/>
          <p:cNvSpPr txBox="1"/>
          <p:nvPr/>
        </p:nvSpPr>
        <p:spPr>
          <a:xfrm>
            <a:off x="1944100" y="3332275"/>
            <a:ext cx="2694300" cy="5541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None/>
            </a:pPr>
            <a:r>
              <a:rPr lang="zh-CN" sz="2400">
                <a:solidFill>
                  <a:srgbClr val="FFFFFF"/>
                </a:solidFill>
              </a:rPr>
              <a:t>Dishant Vora</a:t>
            </a:r>
            <a:endParaRPr b="1" sz="2400">
              <a:solidFill>
                <a:srgbClr val="FFFFFF"/>
              </a:solidFill>
            </a:endParaRPr>
          </a:p>
        </p:txBody>
      </p:sp>
      <p:pic>
        <p:nvPicPr>
          <p:cNvPr id="69" name="Google Shape;69;p14"/>
          <p:cNvPicPr preferRelativeResize="0"/>
          <p:nvPr/>
        </p:nvPicPr>
        <p:blipFill>
          <a:blip r:embed="rId5">
            <a:alphaModFix/>
          </a:blip>
          <a:stretch>
            <a:fillRect/>
          </a:stretch>
        </p:blipFill>
        <p:spPr>
          <a:xfrm>
            <a:off x="7077775" y="1327699"/>
            <a:ext cx="1850400" cy="1850400"/>
          </a:xfrm>
          <a:prstGeom prst="ellipse">
            <a:avLst/>
          </a:prstGeom>
          <a:noFill/>
          <a:ln>
            <a:noFill/>
          </a:ln>
        </p:spPr>
      </p:pic>
      <p:pic>
        <p:nvPicPr>
          <p:cNvPr id="70" name="Google Shape;70;p14"/>
          <p:cNvPicPr preferRelativeResize="0"/>
          <p:nvPr/>
        </p:nvPicPr>
        <p:blipFill rotWithShape="1">
          <a:blip r:embed="rId6">
            <a:alphaModFix/>
          </a:blip>
          <a:srcRect b="12858" l="0" r="0" t="12858"/>
          <a:stretch/>
        </p:blipFill>
        <p:spPr>
          <a:xfrm>
            <a:off x="4829700" y="1350500"/>
            <a:ext cx="1736700" cy="1804800"/>
          </a:xfrm>
          <a:prstGeom prst="ellipse">
            <a:avLst/>
          </a:prstGeom>
          <a:noFill/>
          <a:ln>
            <a:noFill/>
          </a:ln>
        </p:spPr>
      </p:pic>
      <p:sp>
        <p:nvSpPr>
          <p:cNvPr id="71" name="Google Shape;71;p14"/>
          <p:cNvSpPr txBox="1"/>
          <p:nvPr/>
        </p:nvSpPr>
        <p:spPr>
          <a:xfrm>
            <a:off x="6449700" y="3332275"/>
            <a:ext cx="2694300" cy="5541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None/>
            </a:pPr>
            <a:r>
              <a:rPr lang="zh-CN" sz="2400">
                <a:solidFill>
                  <a:srgbClr val="FFFFFF"/>
                </a:solidFill>
              </a:rPr>
              <a:t>Bian Sun</a:t>
            </a:r>
            <a:endParaRPr b="1" sz="2400">
              <a:solidFill>
                <a:srgbClr val="FFFFFF"/>
              </a:solidFill>
            </a:endParaRPr>
          </a:p>
        </p:txBody>
      </p:sp>
      <p:sp>
        <p:nvSpPr>
          <p:cNvPr id="72" name="Google Shape;72;p14"/>
          <p:cNvSpPr txBox="1"/>
          <p:nvPr/>
        </p:nvSpPr>
        <p:spPr>
          <a:xfrm>
            <a:off x="3733375" y="3332275"/>
            <a:ext cx="3662400" cy="5541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None/>
            </a:pPr>
            <a:r>
              <a:rPr lang="zh-CN" sz="2400">
                <a:solidFill>
                  <a:srgbClr val="FFFFFF"/>
                </a:solidFill>
              </a:rPr>
              <a:t>Qingyuan Zheng</a:t>
            </a:r>
            <a:endParaRPr b="1"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zh-CN" sz="3000"/>
              <a:t>Agenda</a:t>
            </a:r>
            <a:endParaRPr sz="3000"/>
          </a:p>
        </p:txBody>
      </p:sp>
      <p:sp>
        <p:nvSpPr>
          <p:cNvPr id="78" name="Google Shape;7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Char char="●"/>
            </a:pPr>
            <a:r>
              <a:rPr lang="zh-CN" sz="2400">
                <a:solidFill>
                  <a:schemeClr val="dk1"/>
                </a:solidFill>
              </a:rPr>
              <a:t>P</a:t>
            </a:r>
            <a:r>
              <a:rPr lang="zh-CN" sz="2400">
                <a:solidFill>
                  <a:schemeClr val="dk1"/>
                </a:solidFill>
              </a:rPr>
              <a:t>roblem Statement</a:t>
            </a:r>
            <a:endParaRPr sz="2400">
              <a:solidFill>
                <a:schemeClr val="dk1"/>
              </a:solidFill>
            </a:endParaRPr>
          </a:p>
          <a:p>
            <a:pPr indent="-381000" lvl="0" marL="457200" rtl="0" algn="l">
              <a:spcBef>
                <a:spcPts val="0"/>
              </a:spcBef>
              <a:spcAft>
                <a:spcPts val="0"/>
              </a:spcAft>
              <a:buClr>
                <a:schemeClr val="dk1"/>
              </a:buClr>
              <a:buSzPts val="2400"/>
              <a:buChar char="●"/>
            </a:pPr>
            <a:r>
              <a:rPr lang="zh-CN" sz="2400">
                <a:solidFill>
                  <a:schemeClr val="dk1"/>
                </a:solidFill>
              </a:rPr>
              <a:t>Simulation Overview</a:t>
            </a:r>
            <a:endParaRPr sz="2400">
              <a:solidFill>
                <a:schemeClr val="dk1"/>
              </a:solidFill>
            </a:endParaRPr>
          </a:p>
          <a:p>
            <a:pPr indent="-381000" lvl="0" marL="457200" rtl="0" algn="l">
              <a:spcBef>
                <a:spcPts val="0"/>
              </a:spcBef>
              <a:spcAft>
                <a:spcPts val="0"/>
              </a:spcAft>
              <a:buClr>
                <a:schemeClr val="dk1"/>
              </a:buClr>
              <a:buSzPts val="2400"/>
              <a:buChar char="●"/>
            </a:pPr>
            <a:r>
              <a:rPr lang="zh-CN" sz="2400">
                <a:solidFill>
                  <a:schemeClr val="dk1"/>
                </a:solidFill>
              </a:rPr>
              <a:t>Worker</a:t>
            </a:r>
            <a:endParaRPr sz="2400">
              <a:solidFill>
                <a:schemeClr val="dk1"/>
              </a:solidFill>
            </a:endParaRPr>
          </a:p>
          <a:p>
            <a:pPr indent="-381000" lvl="0" marL="457200" rtl="0" algn="l">
              <a:spcBef>
                <a:spcPts val="0"/>
              </a:spcBef>
              <a:spcAft>
                <a:spcPts val="0"/>
              </a:spcAft>
              <a:buClr>
                <a:schemeClr val="dk1"/>
              </a:buClr>
              <a:buSzPts val="2400"/>
              <a:buChar char="●"/>
            </a:pPr>
            <a:r>
              <a:rPr lang="zh-CN" sz="2400">
                <a:solidFill>
                  <a:schemeClr val="dk1"/>
                </a:solidFill>
              </a:rPr>
              <a:t>Corporation</a:t>
            </a:r>
            <a:endParaRPr sz="2400">
              <a:solidFill>
                <a:schemeClr val="dk1"/>
              </a:solidFill>
            </a:endParaRPr>
          </a:p>
          <a:p>
            <a:pPr indent="-381000" lvl="0" marL="457200" rtl="0" algn="l">
              <a:spcBef>
                <a:spcPts val="0"/>
              </a:spcBef>
              <a:spcAft>
                <a:spcPts val="0"/>
              </a:spcAft>
              <a:buClr>
                <a:schemeClr val="dk1"/>
              </a:buClr>
              <a:buSzPts val="2400"/>
              <a:buChar char="●"/>
            </a:pPr>
            <a:r>
              <a:rPr lang="zh-CN" sz="2400">
                <a:solidFill>
                  <a:schemeClr val="dk1"/>
                </a:solidFill>
              </a:rPr>
              <a:t>Goverment</a:t>
            </a:r>
            <a:endParaRPr sz="2400">
              <a:solidFill>
                <a:schemeClr val="dk1"/>
              </a:solidFill>
            </a:endParaRPr>
          </a:p>
          <a:p>
            <a:pPr indent="-381000" lvl="0" marL="457200" rtl="0" algn="l">
              <a:spcBef>
                <a:spcPts val="0"/>
              </a:spcBef>
              <a:spcAft>
                <a:spcPts val="0"/>
              </a:spcAft>
              <a:buClr>
                <a:schemeClr val="dk1"/>
              </a:buClr>
              <a:buSzPts val="2400"/>
              <a:buChar char="●"/>
            </a:pPr>
            <a:r>
              <a:rPr lang="zh-CN" sz="2400">
                <a:solidFill>
                  <a:schemeClr val="dk1"/>
                </a:solidFill>
              </a:rPr>
              <a:t>Summary</a:t>
            </a:r>
            <a:endParaRPr sz="2400">
              <a:solidFill>
                <a:schemeClr val="dk1"/>
              </a:solidFill>
            </a:endParaRPr>
          </a:p>
          <a:p>
            <a:pPr indent="0" lvl="0" marL="457200" rtl="0" algn="l">
              <a:spcBef>
                <a:spcPts val="1200"/>
              </a:spcBef>
              <a:spcAft>
                <a:spcPts val="1200"/>
              </a:spcAft>
              <a:buNone/>
            </a:pPr>
            <a:r>
              <a:t/>
            </a:r>
            <a:endParaRPr sz="2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207925" y="2425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zh-CN" sz="3000"/>
              <a:t>Problem Statement</a:t>
            </a:r>
            <a:endParaRPr sz="3000"/>
          </a:p>
          <a:p>
            <a:pPr indent="0" lvl="0" marL="0" rtl="0" algn="l">
              <a:spcBef>
                <a:spcPts val="1200"/>
              </a:spcBef>
              <a:spcAft>
                <a:spcPts val="0"/>
              </a:spcAft>
              <a:buSzPts val="990"/>
              <a:buNone/>
            </a:pPr>
            <a:r>
              <a:t/>
            </a:r>
            <a:endParaRPr sz="3000"/>
          </a:p>
        </p:txBody>
      </p:sp>
      <p:sp>
        <p:nvSpPr>
          <p:cNvPr id="84" name="Google Shape;84;p16"/>
          <p:cNvSpPr txBox="1"/>
          <p:nvPr/>
        </p:nvSpPr>
        <p:spPr>
          <a:xfrm>
            <a:off x="207925" y="888075"/>
            <a:ext cx="8520600" cy="6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How does the AI impact the complex system </a:t>
            </a:r>
            <a:r>
              <a:rPr lang="zh-CN" sz="1800">
                <a:solidFill>
                  <a:schemeClr val="lt2"/>
                </a:solidFill>
              </a:rPr>
              <a:t>involving</a:t>
            </a:r>
            <a:r>
              <a:rPr lang="zh-CN" sz="1800">
                <a:solidFill>
                  <a:schemeClr val="lt2"/>
                </a:solidFill>
              </a:rPr>
              <a:t> the corporation, worker, </a:t>
            </a:r>
            <a:r>
              <a:rPr lang="zh-CN" sz="1800">
                <a:solidFill>
                  <a:schemeClr val="lt2"/>
                </a:solidFill>
              </a:rPr>
              <a:t>government</a:t>
            </a:r>
            <a:r>
              <a:rPr lang="zh-CN" sz="1800">
                <a:solidFill>
                  <a:schemeClr val="lt2"/>
                </a:solidFill>
              </a:rPr>
              <a:t> and the whole society ?</a:t>
            </a:r>
            <a:endParaRPr sz="1800">
              <a:solidFill>
                <a:schemeClr val="lt2"/>
              </a:solidFill>
            </a:endParaRPr>
          </a:p>
        </p:txBody>
      </p:sp>
      <p:sp>
        <p:nvSpPr>
          <p:cNvPr id="85" name="Google Shape;85;p16"/>
          <p:cNvSpPr txBox="1"/>
          <p:nvPr/>
        </p:nvSpPr>
        <p:spPr>
          <a:xfrm>
            <a:off x="3868800" y="2742250"/>
            <a:ext cx="703200" cy="6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3900">
                <a:solidFill>
                  <a:schemeClr val="lt2"/>
                </a:solidFill>
              </a:rPr>
              <a:t>AI</a:t>
            </a:r>
            <a:endParaRPr sz="3900">
              <a:solidFill>
                <a:schemeClr val="lt2"/>
              </a:solidFill>
            </a:endParaRPr>
          </a:p>
        </p:txBody>
      </p:sp>
      <p:sp>
        <p:nvSpPr>
          <p:cNvPr id="86" name="Google Shape;86;p16"/>
          <p:cNvSpPr txBox="1"/>
          <p:nvPr/>
        </p:nvSpPr>
        <p:spPr>
          <a:xfrm>
            <a:off x="637500" y="1882525"/>
            <a:ext cx="30237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Workforce</a:t>
            </a:r>
            <a:r>
              <a:rPr lang="zh-CN" sz="1800">
                <a:solidFill>
                  <a:schemeClr val="lt2"/>
                </a:solidFill>
              </a:rPr>
              <a:t> Transformation</a:t>
            </a:r>
            <a:endParaRPr sz="1800">
              <a:solidFill>
                <a:schemeClr val="lt2"/>
              </a:solidFill>
            </a:endParaRPr>
          </a:p>
        </p:txBody>
      </p:sp>
      <p:sp>
        <p:nvSpPr>
          <p:cNvPr id="87" name="Google Shape;87;p16"/>
          <p:cNvSpPr txBox="1"/>
          <p:nvPr/>
        </p:nvSpPr>
        <p:spPr>
          <a:xfrm>
            <a:off x="463700" y="2907413"/>
            <a:ext cx="30237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Employed Structure</a:t>
            </a:r>
            <a:endParaRPr sz="1800">
              <a:solidFill>
                <a:schemeClr val="lt2"/>
              </a:solidFill>
            </a:endParaRPr>
          </a:p>
        </p:txBody>
      </p:sp>
      <p:sp>
        <p:nvSpPr>
          <p:cNvPr id="88" name="Google Shape;88;p16"/>
          <p:cNvSpPr txBox="1"/>
          <p:nvPr/>
        </p:nvSpPr>
        <p:spPr>
          <a:xfrm>
            <a:off x="845100" y="3932313"/>
            <a:ext cx="30237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Production Efficiency</a:t>
            </a:r>
            <a:endParaRPr sz="1800">
              <a:solidFill>
                <a:schemeClr val="lt2"/>
              </a:solidFill>
            </a:endParaRPr>
          </a:p>
        </p:txBody>
      </p:sp>
      <p:sp>
        <p:nvSpPr>
          <p:cNvPr id="89" name="Google Shape;89;p16"/>
          <p:cNvSpPr txBox="1"/>
          <p:nvPr/>
        </p:nvSpPr>
        <p:spPr>
          <a:xfrm>
            <a:off x="4220400" y="4301100"/>
            <a:ext cx="30237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Corporation AI Risk</a:t>
            </a:r>
            <a:endParaRPr sz="1800">
              <a:solidFill>
                <a:schemeClr val="lt2"/>
              </a:solidFill>
            </a:endParaRPr>
          </a:p>
        </p:txBody>
      </p:sp>
      <p:cxnSp>
        <p:nvCxnSpPr>
          <p:cNvPr id="90" name="Google Shape;90;p16"/>
          <p:cNvCxnSpPr>
            <a:stCxn id="85" idx="0"/>
            <a:endCxn id="86" idx="3"/>
          </p:cNvCxnSpPr>
          <p:nvPr/>
        </p:nvCxnSpPr>
        <p:spPr>
          <a:xfrm rot="10800000">
            <a:off x="3661200" y="2119750"/>
            <a:ext cx="559200" cy="622500"/>
          </a:xfrm>
          <a:prstGeom prst="straightConnector1">
            <a:avLst/>
          </a:prstGeom>
          <a:noFill/>
          <a:ln cap="flat" cmpd="sng" w="9525">
            <a:solidFill>
              <a:srgbClr val="B6D7A8"/>
            </a:solidFill>
            <a:prstDash val="solid"/>
            <a:round/>
            <a:headEnd len="med" w="med" type="none"/>
            <a:tailEnd len="med" w="med" type="triangle"/>
          </a:ln>
        </p:spPr>
      </p:cxnSp>
      <p:cxnSp>
        <p:nvCxnSpPr>
          <p:cNvPr id="91" name="Google Shape;91;p16"/>
          <p:cNvCxnSpPr>
            <a:stCxn id="85" idx="1"/>
          </p:cNvCxnSpPr>
          <p:nvPr/>
        </p:nvCxnSpPr>
        <p:spPr>
          <a:xfrm flipH="1">
            <a:off x="2682900" y="3083200"/>
            <a:ext cx="1185900" cy="88800"/>
          </a:xfrm>
          <a:prstGeom prst="straightConnector1">
            <a:avLst/>
          </a:prstGeom>
          <a:noFill/>
          <a:ln cap="flat" cmpd="sng" w="9525">
            <a:solidFill>
              <a:srgbClr val="D9EAD3"/>
            </a:solidFill>
            <a:prstDash val="solid"/>
            <a:round/>
            <a:headEnd len="med" w="med" type="none"/>
            <a:tailEnd len="med" w="med" type="triangle"/>
          </a:ln>
        </p:spPr>
      </p:cxnSp>
      <p:cxnSp>
        <p:nvCxnSpPr>
          <p:cNvPr id="92" name="Google Shape;92;p16"/>
          <p:cNvCxnSpPr>
            <a:stCxn id="85" idx="2"/>
            <a:endCxn id="88" idx="0"/>
          </p:cNvCxnSpPr>
          <p:nvPr/>
        </p:nvCxnSpPr>
        <p:spPr>
          <a:xfrm flipH="1">
            <a:off x="2357100" y="3424150"/>
            <a:ext cx="1863300" cy="508200"/>
          </a:xfrm>
          <a:prstGeom prst="straightConnector1">
            <a:avLst/>
          </a:prstGeom>
          <a:noFill/>
          <a:ln cap="flat" cmpd="sng" w="9525">
            <a:solidFill>
              <a:srgbClr val="D9EAD3"/>
            </a:solidFill>
            <a:prstDash val="solid"/>
            <a:round/>
            <a:headEnd len="med" w="med" type="none"/>
            <a:tailEnd len="med" w="med" type="triangle"/>
          </a:ln>
        </p:spPr>
      </p:cxnSp>
      <p:cxnSp>
        <p:nvCxnSpPr>
          <p:cNvPr id="93" name="Google Shape;93;p16"/>
          <p:cNvCxnSpPr>
            <a:stCxn id="85" idx="2"/>
            <a:endCxn id="89" idx="0"/>
          </p:cNvCxnSpPr>
          <p:nvPr/>
        </p:nvCxnSpPr>
        <p:spPr>
          <a:xfrm>
            <a:off x="4220400" y="3424150"/>
            <a:ext cx="1512000" cy="876900"/>
          </a:xfrm>
          <a:prstGeom prst="straightConnector1">
            <a:avLst/>
          </a:prstGeom>
          <a:noFill/>
          <a:ln cap="flat" cmpd="sng" w="9525">
            <a:solidFill>
              <a:srgbClr val="D9EAD3"/>
            </a:solidFill>
            <a:prstDash val="solid"/>
            <a:round/>
            <a:headEnd len="med" w="med" type="none"/>
            <a:tailEnd len="med" w="med" type="triangle"/>
          </a:ln>
        </p:spPr>
      </p:cxnSp>
      <p:sp>
        <p:nvSpPr>
          <p:cNvPr id="94" name="Google Shape;94;p16"/>
          <p:cNvSpPr txBox="1"/>
          <p:nvPr/>
        </p:nvSpPr>
        <p:spPr>
          <a:xfrm>
            <a:off x="4465500" y="1642838"/>
            <a:ext cx="35532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Policy Optimization</a:t>
            </a:r>
            <a:endParaRPr sz="1800">
              <a:solidFill>
                <a:schemeClr val="lt2"/>
              </a:solidFill>
            </a:endParaRPr>
          </a:p>
        </p:txBody>
      </p:sp>
      <p:sp>
        <p:nvSpPr>
          <p:cNvPr id="95" name="Google Shape;95;p16"/>
          <p:cNvSpPr txBox="1"/>
          <p:nvPr/>
        </p:nvSpPr>
        <p:spPr>
          <a:xfrm>
            <a:off x="5590800" y="2164138"/>
            <a:ext cx="35532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Regulation</a:t>
            </a:r>
            <a:endParaRPr sz="1800">
              <a:solidFill>
                <a:schemeClr val="lt2"/>
              </a:solidFill>
            </a:endParaRPr>
          </a:p>
        </p:txBody>
      </p:sp>
      <p:sp>
        <p:nvSpPr>
          <p:cNvPr id="96" name="Google Shape;96;p16"/>
          <p:cNvSpPr txBox="1"/>
          <p:nvPr/>
        </p:nvSpPr>
        <p:spPr>
          <a:xfrm>
            <a:off x="5590800" y="2971975"/>
            <a:ext cx="35532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lt2"/>
                </a:solidFill>
              </a:rPr>
              <a:t>Ethics</a:t>
            </a:r>
            <a:endParaRPr sz="1800">
              <a:solidFill>
                <a:schemeClr val="lt2"/>
              </a:solidFill>
            </a:endParaRPr>
          </a:p>
        </p:txBody>
      </p:sp>
      <p:cxnSp>
        <p:nvCxnSpPr>
          <p:cNvPr id="97" name="Google Shape;97;p16"/>
          <p:cNvCxnSpPr/>
          <p:nvPr/>
        </p:nvCxnSpPr>
        <p:spPr>
          <a:xfrm flipH="1" rot="10800000">
            <a:off x="4372800" y="1971550"/>
            <a:ext cx="607800" cy="923100"/>
          </a:xfrm>
          <a:prstGeom prst="straightConnector1">
            <a:avLst/>
          </a:prstGeom>
          <a:noFill/>
          <a:ln cap="flat" cmpd="sng" w="9525">
            <a:solidFill>
              <a:srgbClr val="B6D7A8"/>
            </a:solidFill>
            <a:prstDash val="solid"/>
            <a:round/>
            <a:headEnd len="med" w="med" type="none"/>
            <a:tailEnd len="med" w="med" type="triangle"/>
          </a:ln>
        </p:spPr>
      </p:cxnSp>
      <p:cxnSp>
        <p:nvCxnSpPr>
          <p:cNvPr id="98" name="Google Shape;98;p16"/>
          <p:cNvCxnSpPr>
            <a:endCxn id="95" idx="1"/>
          </p:cNvCxnSpPr>
          <p:nvPr/>
        </p:nvCxnSpPr>
        <p:spPr>
          <a:xfrm flipH="1" rot="10800000">
            <a:off x="4525200" y="2401288"/>
            <a:ext cx="1065600" cy="645900"/>
          </a:xfrm>
          <a:prstGeom prst="straightConnector1">
            <a:avLst/>
          </a:prstGeom>
          <a:noFill/>
          <a:ln cap="flat" cmpd="sng" w="9525">
            <a:solidFill>
              <a:srgbClr val="B6D7A8"/>
            </a:solidFill>
            <a:prstDash val="solid"/>
            <a:round/>
            <a:headEnd len="med" w="med" type="none"/>
            <a:tailEnd len="med" w="med" type="triangle"/>
          </a:ln>
        </p:spPr>
      </p:cxnSp>
      <p:cxnSp>
        <p:nvCxnSpPr>
          <p:cNvPr id="99" name="Google Shape;99;p16"/>
          <p:cNvCxnSpPr>
            <a:endCxn id="96" idx="1"/>
          </p:cNvCxnSpPr>
          <p:nvPr/>
        </p:nvCxnSpPr>
        <p:spPr>
          <a:xfrm>
            <a:off x="4677600" y="3199525"/>
            <a:ext cx="913200" cy="9600"/>
          </a:xfrm>
          <a:prstGeom prst="straightConnector1">
            <a:avLst/>
          </a:prstGeom>
          <a:noFill/>
          <a:ln cap="flat" cmpd="sng" w="9525">
            <a:solidFill>
              <a:srgbClr val="B6D7A8"/>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zh-CN" sz="3000"/>
              <a:t>Simulation Overview</a:t>
            </a:r>
            <a:endParaRPr sz="2400"/>
          </a:p>
          <a:p>
            <a:pPr indent="0" lvl="0" marL="0" rtl="0" algn="l">
              <a:spcBef>
                <a:spcPts val="1200"/>
              </a:spcBef>
              <a:spcAft>
                <a:spcPts val="0"/>
              </a:spcAft>
              <a:buNone/>
            </a:pPr>
            <a:r>
              <a:t/>
            </a:r>
            <a:endParaRPr/>
          </a:p>
        </p:txBody>
      </p:sp>
      <p:pic>
        <p:nvPicPr>
          <p:cNvPr id="105" name="Google Shape;105;p17"/>
          <p:cNvPicPr preferRelativeResize="0"/>
          <p:nvPr/>
        </p:nvPicPr>
        <p:blipFill>
          <a:blip r:embed="rId3">
            <a:alphaModFix/>
          </a:blip>
          <a:stretch>
            <a:fillRect/>
          </a:stretch>
        </p:blipFill>
        <p:spPr>
          <a:xfrm>
            <a:off x="385763" y="2038375"/>
            <a:ext cx="1143000" cy="1200150"/>
          </a:xfrm>
          <a:prstGeom prst="rect">
            <a:avLst/>
          </a:prstGeom>
          <a:noFill/>
          <a:ln>
            <a:noFill/>
          </a:ln>
        </p:spPr>
      </p:pic>
      <p:sp>
        <p:nvSpPr>
          <p:cNvPr id="106" name="Google Shape;106;p17"/>
          <p:cNvSpPr txBox="1"/>
          <p:nvPr/>
        </p:nvSpPr>
        <p:spPr>
          <a:xfrm>
            <a:off x="385763" y="3438875"/>
            <a:ext cx="1246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800">
                <a:solidFill>
                  <a:srgbClr val="D9EAD3"/>
                </a:solidFill>
              </a:rPr>
              <a:t>Anylogic</a:t>
            </a:r>
            <a:endParaRPr sz="1800">
              <a:solidFill>
                <a:srgbClr val="D9EAD3"/>
              </a:solidFill>
            </a:endParaRPr>
          </a:p>
        </p:txBody>
      </p:sp>
      <p:sp>
        <p:nvSpPr>
          <p:cNvPr id="107" name="Google Shape;107;p17"/>
          <p:cNvSpPr txBox="1"/>
          <p:nvPr/>
        </p:nvSpPr>
        <p:spPr>
          <a:xfrm>
            <a:off x="2459263" y="3438875"/>
            <a:ext cx="1478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800">
                <a:solidFill>
                  <a:srgbClr val="D9EAD3"/>
                </a:solidFill>
              </a:rPr>
              <a:t>StateChart</a:t>
            </a:r>
            <a:endParaRPr sz="1800">
              <a:solidFill>
                <a:srgbClr val="D9EAD3"/>
              </a:solidFill>
            </a:endParaRPr>
          </a:p>
        </p:txBody>
      </p:sp>
      <p:pic>
        <p:nvPicPr>
          <p:cNvPr id="108" name="Google Shape;108;p17"/>
          <p:cNvPicPr preferRelativeResize="0"/>
          <p:nvPr/>
        </p:nvPicPr>
        <p:blipFill>
          <a:blip r:embed="rId4">
            <a:alphaModFix/>
          </a:blip>
          <a:stretch>
            <a:fillRect/>
          </a:stretch>
        </p:blipFill>
        <p:spPr>
          <a:xfrm>
            <a:off x="2459250" y="2130425"/>
            <a:ext cx="1400876" cy="882650"/>
          </a:xfrm>
          <a:prstGeom prst="rect">
            <a:avLst/>
          </a:prstGeom>
          <a:noFill/>
          <a:ln>
            <a:noFill/>
          </a:ln>
        </p:spPr>
      </p:pic>
      <p:sp>
        <p:nvSpPr>
          <p:cNvPr id="109" name="Google Shape;109;p17"/>
          <p:cNvSpPr txBox="1"/>
          <p:nvPr/>
        </p:nvSpPr>
        <p:spPr>
          <a:xfrm>
            <a:off x="4657238" y="2202300"/>
            <a:ext cx="1843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800">
                <a:solidFill>
                  <a:srgbClr val="D9EAD3"/>
                </a:solidFill>
              </a:rPr>
              <a:t>Stimulated Data</a:t>
            </a:r>
            <a:endParaRPr sz="1800">
              <a:solidFill>
                <a:srgbClr val="D9EAD3"/>
              </a:solidFill>
            </a:endParaRPr>
          </a:p>
          <a:p>
            <a:pPr indent="0" lvl="0" marL="0" rtl="0" algn="l">
              <a:spcBef>
                <a:spcPts val="0"/>
              </a:spcBef>
              <a:spcAft>
                <a:spcPts val="0"/>
              </a:spcAft>
              <a:buNone/>
            </a:pPr>
            <a:r>
              <a:rPr lang="zh-CN" sz="1800">
                <a:solidFill>
                  <a:srgbClr val="D9EAD3"/>
                </a:solidFill>
              </a:rPr>
              <a:t>Java Code</a:t>
            </a:r>
            <a:endParaRPr sz="1800">
              <a:solidFill>
                <a:srgbClr val="D9EAD3"/>
              </a:solidFill>
            </a:endParaRPr>
          </a:p>
        </p:txBody>
      </p:sp>
      <p:sp>
        <p:nvSpPr>
          <p:cNvPr id="110" name="Google Shape;110;p17"/>
          <p:cNvSpPr txBox="1"/>
          <p:nvPr/>
        </p:nvSpPr>
        <p:spPr>
          <a:xfrm>
            <a:off x="6914438" y="3358475"/>
            <a:ext cx="184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800">
                <a:solidFill>
                  <a:srgbClr val="D9EAD3"/>
                </a:solidFill>
              </a:rPr>
              <a:t>Quantization </a:t>
            </a:r>
            <a:endParaRPr sz="1800">
              <a:solidFill>
                <a:srgbClr val="D9EAD3"/>
              </a:solidFill>
            </a:endParaRPr>
          </a:p>
        </p:txBody>
      </p:sp>
      <p:pic>
        <p:nvPicPr>
          <p:cNvPr id="111" name="Google Shape;111;p17"/>
          <p:cNvPicPr preferRelativeResize="0"/>
          <p:nvPr/>
        </p:nvPicPr>
        <p:blipFill>
          <a:blip r:embed="rId5">
            <a:alphaModFix/>
          </a:blip>
          <a:stretch>
            <a:fillRect/>
          </a:stretch>
        </p:blipFill>
        <p:spPr>
          <a:xfrm>
            <a:off x="7053663" y="1976636"/>
            <a:ext cx="1246800" cy="11902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3440025" y="691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zh-CN" sz="3600"/>
              <a:t>Worker</a:t>
            </a:r>
            <a:endParaRPr b="1" sz="3600"/>
          </a:p>
        </p:txBody>
      </p:sp>
      <p:pic>
        <p:nvPicPr>
          <p:cNvPr id="117" name="Google Shape;117;p18"/>
          <p:cNvPicPr preferRelativeResize="0"/>
          <p:nvPr/>
        </p:nvPicPr>
        <p:blipFill>
          <a:blip r:embed="rId3">
            <a:alphaModFix/>
          </a:blip>
          <a:stretch>
            <a:fillRect/>
          </a:stretch>
        </p:blipFill>
        <p:spPr>
          <a:xfrm>
            <a:off x="2695050" y="1380225"/>
            <a:ext cx="3384151" cy="33841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idx="1" type="body"/>
          </p:nvPr>
        </p:nvSpPr>
        <p:spPr>
          <a:xfrm>
            <a:off x="311700" y="1152475"/>
            <a:ext cx="8520600" cy="34164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zh-CN" sz="2531">
                <a:solidFill>
                  <a:schemeClr val="dk1"/>
                </a:solidFill>
              </a:rPr>
              <a:t>Parameter:</a:t>
            </a:r>
            <a:endParaRPr sz="2531">
              <a:solidFill>
                <a:schemeClr val="dk1"/>
              </a:solidFill>
            </a:endParaRPr>
          </a:p>
          <a:p>
            <a:pPr indent="-329066" lvl="0" marL="457200" rtl="0" algn="l">
              <a:spcBef>
                <a:spcPts val="1200"/>
              </a:spcBef>
              <a:spcAft>
                <a:spcPts val="0"/>
              </a:spcAft>
              <a:buClr>
                <a:schemeClr val="dk1"/>
              </a:buClr>
              <a:buSzPct val="100000"/>
              <a:buChar char="●"/>
            </a:pPr>
            <a:r>
              <a:rPr lang="zh-CN" sz="2531">
                <a:solidFill>
                  <a:schemeClr val="dk1"/>
                </a:solidFill>
              </a:rPr>
              <a:t>Economic (Env)</a:t>
            </a:r>
            <a:endParaRPr sz="2531">
              <a:solidFill>
                <a:schemeClr val="dk1"/>
              </a:solidFill>
            </a:endParaRPr>
          </a:p>
          <a:p>
            <a:pPr indent="-329066" lvl="0" marL="457200" rtl="0" algn="l">
              <a:spcBef>
                <a:spcPts val="0"/>
              </a:spcBef>
              <a:spcAft>
                <a:spcPts val="0"/>
              </a:spcAft>
              <a:buClr>
                <a:schemeClr val="dk1"/>
              </a:buClr>
              <a:buSzPct val="100000"/>
              <a:buChar char="●"/>
            </a:pPr>
            <a:r>
              <a:rPr lang="zh-CN" sz="2531">
                <a:solidFill>
                  <a:schemeClr val="dk1"/>
                </a:solidFill>
              </a:rPr>
              <a:t>Policy on AI(Goverment)</a:t>
            </a:r>
            <a:endParaRPr sz="2531">
              <a:solidFill>
                <a:schemeClr val="dk1"/>
              </a:solidFill>
            </a:endParaRPr>
          </a:p>
          <a:p>
            <a:pPr indent="-329066" lvl="0" marL="457200" rtl="0" algn="l">
              <a:spcBef>
                <a:spcPts val="0"/>
              </a:spcBef>
              <a:spcAft>
                <a:spcPts val="0"/>
              </a:spcAft>
              <a:buClr>
                <a:schemeClr val="dk1"/>
              </a:buClr>
              <a:buSzPct val="100000"/>
              <a:buChar char="●"/>
            </a:pPr>
            <a:r>
              <a:rPr lang="zh-CN" sz="2531">
                <a:solidFill>
                  <a:schemeClr val="dk1"/>
                </a:solidFill>
              </a:rPr>
              <a:t>Public Opinion(Env)</a:t>
            </a:r>
            <a:endParaRPr sz="2531">
              <a:solidFill>
                <a:schemeClr val="dk1"/>
              </a:solidFill>
            </a:endParaRPr>
          </a:p>
          <a:p>
            <a:pPr indent="-329066" lvl="0" marL="457200" rtl="0" algn="l">
              <a:spcBef>
                <a:spcPts val="0"/>
              </a:spcBef>
              <a:spcAft>
                <a:spcPts val="0"/>
              </a:spcAft>
              <a:buClr>
                <a:schemeClr val="dk1"/>
              </a:buClr>
              <a:buSzPct val="100000"/>
              <a:buChar char="●"/>
            </a:pPr>
            <a:r>
              <a:rPr lang="zh-CN" sz="2531">
                <a:solidFill>
                  <a:schemeClr val="dk1"/>
                </a:solidFill>
              </a:rPr>
              <a:t>Coginitive Percentage(Worker)</a:t>
            </a:r>
            <a:endParaRPr sz="2531">
              <a:solidFill>
                <a:schemeClr val="dk1"/>
              </a:solidFill>
            </a:endParaRPr>
          </a:p>
          <a:p>
            <a:pPr indent="-329066" lvl="0" marL="457200" rtl="0" algn="l">
              <a:spcBef>
                <a:spcPts val="0"/>
              </a:spcBef>
              <a:spcAft>
                <a:spcPts val="0"/>
              </a:spcAft>
              <a:buClr>
                <a:schemeClr val="dk1"/>
              </a:buClr>
              <a:buSzPct val="100000"/>
              <a:buChar char="●"/>
            </a:pPr>
            <a:r>
              <a:rPr lang="zh-CN" sz="2531">
                <a:solidFill>
                  <a:schemeClr val="dk1"/>
                </a:solidFill>
              </a:rPr>
              <a:t>Creative Percentage(Worker)</a:t>
            </a:r>
            <a:endParaRPr sz="4576">
              <a:solidFill>
                <a:schemeClr val="dk1"/>
              </a:solidFill>
            </a:endParaRPr>
          </a:p>
          <a:p>
            <a:pPr indent="0" lvl="0" marL="0" rtl="0" algn="l">
              <a:spcBef>
                <a:spcPts val="1200"/>
              </a:spcBef>
              <a:spcAft>
                <a:spcPts val="0"/>
              </a:spcAft>
              <a:buNone/>
            </a:pPr>
            <a:r>
              <a:rPr lang="zh-CN" sz="2531">
                <a:solidFill>
                  <a:schemeClr val="dk1"/>
                </a:solidFill>
              </a:rPr>
              <a:t>Variable:</a:t>
            </a:r>
            <a:endParaRPr sz="2531">
              <a:solidFill>
                <a:schemeClr val="dk1"/>
              </a:solidFill>
            </a:endParaRPr>
          </a:p>
          <a:p>
            <a:pPr indent="-329066" lvl="0" marL="457200" rtl="0" algn="l">
              <a:spcBef>
                <a:spcPts val="1200"/>
              </a:spcBef>
              <a:spcAft>
                <a:spcPts val="0"/>
              </a:spcAft>
              <a:buClr>
                <a:schemeClr val="dk1"/>
              </a:buClr>
              <a:buSzPct val="100000"/>
              <a:buChar char="●"/>
            </a:pPr>
            <a:r>
              <a:rPr lang="zh-CN" sz="2531">
                <a:solidFill>
                  <a:schemeClr val="dk1"/>
                </a:solidFill>
              </a:rPr>
              <a:t>Employment Situation</a:t>
            </a:r>
            <a:endParaRPr sz="2531">
              <a:solidFill>
                <a:schemeClr val="dk1"/>
              </a:solidFill>
            </a:endParaRPr>
          </a:p>
          <a:p>
            <a:pPr indent="-329066" lvl="0" marL="457200" rtl="0" algn="l">
              <a:spcBef>
                <a:spcPts val="0"/>
              </a:spcBef>
              <a:spcAft>
                <a:spcPts val="0"/>
              </a:spcAft>
              <a:buClr>
                <a:schemeClr val="dk1"/>
              </a:buClr>
              <a:buSzPct val="100000"/>
              <a:buChar char="●"/>
            </a:pPr>
            <a:r>
              <a:rPr lang="zh-CN" sz="2531">
                <a:solidFill>
                  <a:schemeClr val="dk1"/>
                </a:solidFill>
              </a:rPr>
              <a:t>Proportion of Work Type</a:t>
            </a:r>
            <a:endParaRPr sz="371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123" name="Google Shape;12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zh-CN" sz="3000"/>
              <a:t>Worker</a:t>
            </a:r>
            <a:endParaRPr sz="3000"/>
          </a:p>
        </p:txBody>
      </p:sp>
      <p:pic>
        <p:nvPicPr>
          <p:cNvPr id="124" name="Google Shape;124;p19"/>
          <p:cNvPicPr preferRelativeResize="0"/>
          <p:nvPr/>
        </p:nvPicPr>
        <p:blipFill>
          <a:blip r:embed="rId3">
            <a:alphaModFix/>
          </a:blip>
          <a:stretch>
            <a:fillRect/>
          </a:stretch>
        </p:blipFill>
        <p:spPr>
          <a:xfrm>
            <a:off x="3849075" y="765725"/>
            <a:ext cx="5085223" cy="3529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zh-CN" sz="3000"/>
              <a:t>Worker</a:t>
            </a:r>
            <a:endParaRPr sz="3000"/>
          </a:p>
        </p:txBody>
      </p:sp>
      <p:pic>
        <p:nvPicPr>
          <p:cNvPr id="130" name="Google Shape;130;p20"/>
          <p:cNvPicPr preferRelativeResize="0"/>
          <p:nvPr/>
        </p:nvPicPr>
        <p:blipFill>
          <a:blip r:embed="rId3">
            <a:alphaModFix/>
          </a:blip>
          <a:stretch>
            <a:fillRect/>
          </a:stretch>
        </p:blipFill>
        <p:spPr>
          <a:xfrm>
            <a:off x="3965550" y="382875"/>
            <a:ext cx="5046775" cy="4185999"/>
          </a:xfrm>
          <a:prstGeom prst="rect">
            <a:avLst/>
          </a:prstGeom>
          <a:noFill/>
          <a:ln>
            <a:noFill/>
          </a:ln>
        </p:spPr>
      </p:pic>
      <p:pic>
        <p:nvPicPr>
          <p:cNvPr id="131" name="Google Shape;131;p20"/>
          <p:cNvPicPr preferRelativeResize="0"/>
          <p:nvPr/>
        </p:nvPicPr>
        <p:blipFill>
          <a:blip r:embed="rId4">
            <a:alphaModFix/>
          </a:blip>
          <a:stretch>
            <a:fillRect/>
          </a:stretch>
        </p:blipFill>
        <p:spPr>
          <a:xfrm>
            <a:off x="311700" y="1091450"/>
            <a:ext cx="3515001" cy="1943475"/>
          </a:xfrm>
          <a:prstGeom prst="rect">
            <a:avLst/>
          </a:prstGeom>
          <a:noFill/>
          <a:ln>
            <a:noFill/>
          </a:ln>
        </p:spPr>
      </p:pic>
      <p:pic>
        <p:nvPicPr>
          <p:cNvPr id="132" name="Google Shape;132;p20"/>
          <p:cNvPicPr preferRelativeResize="0"/>
          <p:nvPr/>
        </p:nvPicPr>
        <p:blipFill>
          <a:blip r:embed="rId5">
            <a:alphaModFix/>
          </a:blip>
          <a:stretch>
            <a:fillRect/>
          </a:stretch>
        </p:blipFill>
        <p:spPr>
          <a:xfrm>
            <a:off x="311700" y="3225537"/>
            <a:ext cx="3514999" cy="114103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Char char="●"/>
            </a:pPr>
            <a:r>
              <a:rPr lang="zh-CN" sz="2400">
                <a:solidFill>
                  <a:schemeClr val="dk1"/>
                </a:solidFill>
              </a:rPr>
              <a:t>With AI integrated in the work, workers will take on more creative and cognitive work. </a:t>
            </a:r>
            <a:endParaRPr sz="2400">
              <a:solidFill>
                <a:schemeClr val="dk1"/>
              </a:solidFill>
            </a:endParaRPr>
          </a:p>
          <a:p>
            <a:pPr indent="0" lvl="0" marL="457200" rtl="0" algn="l">
              <a:spcBef>
                <a:spcPts val="1200"/>
              </a:spcBef>
              <a:spcAft>
                <a:spcPts val="0"/>
              </a:spcAft>
              <a:buNone/>
            </a:pPr>
            <a:r>
              <a:t/>
            </a:r>
            <a:endParaRPr sz="2400">
              <a:solidFill>
                <a:schemeClr val="dk1"/>
              </a:solidFill>
            </a:endParaRPr>
          </a:p>
          <a:p>
            <a:pPr indent="-381000" lvl="0" marL="457200" rtl="0" algn="l">
              <a:spcBef>
                <a:spcPts val="1200"/>
              </a:spcBef>
              <a:spcAft>
                <a:spcPts val="0"/>
              </a:spcAft>
              <a:buClr>
                <a:schemeClr val="dk1"/>
              </a:buClr>
              <a:buSzPts val="2400"/>
              <a:buChar char="●"/>
            </a:pPr>
            <a:r>
              <a:rPr lang="zh-CN" sz="2400">
                <a:solidFill>
                  <a:schemeClr val="dk1"/>
                </a:solidFill>
              </a:rPr>
              <a:t>Although lots of workers will lose their job at first, they will gradually get new job so the unemployment rate will not keep </a:t>
            </a:r>
            <a:r>
              <a:rPr lang="zh-CN" sz="2400">
                <a:solidFill>
                  <a:schemeClr val="dk1"/>
                </a:solidFill>
              </a:rPr>
              <a:t>dropping</a:t>
            </a:r>
            <a:r>
              <a:rPr lang="zh-CN" sz="2400">
                <a:solidFill>
                  <a:schemeClr val="dk1"/>
                </a:solidFill>
              </a:rPr>
              <a:t>.</a:t>
            </a:r>
            <a:endParaRPr sz="2400"/>
          </a:p>
          <a:p>
            <a:pPr indent="0" lvl="0" marL="0" rtl="0" algn="l">
              <a:spcBef>
                <a:spcPts val="1200"/>
              </a:spcBef>
              <a:spcAft>
                <a:spcPts val="1200"/>
              </a:spcAft>
              <a:buNone/>
            </a:pPr>
            <a:r>
              <a:t/>
            </a:r>
            <a:endParaRPr sz="2400"/>
          </a:p>
        </p:txBody>
      </p:sp>
      <p:sp>
        <p:nvSpPr>
          <p:cNvPr id="138" name="Google Shape;13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zh-CN" sz="3000"/>
              <a:t>Worker - Conclusion</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